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71" r:id="rId6"/>
  </p:sldMasterIdLst>
  <p:handoutMasterIdLst>
    <p:handoutMasterId r:id="rId17"/>
  </p:handoutMasterIdLst>
  <p:sldIdLst>
    <p:sldId id="263" r:id="rId7"/>
    <p:sldId id="276" r:id="rId8"/>
    <p:sldId id="268" r:id="rId9"/>
    <p:sldId id="273" r:id="rId10"/>
    <p:sldId id="274" r:id="rId11"/>
    <p:sldId id="270" r:id="rId12"/>
    <p:sldId id="271" r:id="rId13"/>
    <p:sldId id="275" r:id="rId14"/>
    <p:sldId id="269" r:id="rId15"/>
    <p:sldId id="267" r:id="rId16"/>
  </p:sldIdLst>
  <p:sldSz cx="12192000" cy="6858000"/>
  <p:notesSz cx="6797675" cy="99282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BD2B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BC75B4-FBE8-43F4-BB34-EFDAEB581912}" v="8" dt="2025-09-12T05:25:51.9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31" autoAdjust="0"/>
    <p:restoredTop sz="94604" autoAdjust="0"/>
  </p:normalViewPr>
  <p:slideViewPr>
    <p:cSldViewPr showGuides="1">
      <p:cViewPr varScale="1">
        <p:scale>
          <a:sx n="117" d="100"/>
          <a:sy n="117" d="100"/>
        </p:scale>
        <p:origin x="636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58A08-A15A-4C04-BB8A-1EE48D0160CF}" type="datetimeFigureOut">
              <a:rPr lang="it-IT" smtClean="0"/>
              <a:t>07/10/2025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1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4" y="9430092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BB7062-2C0D-46B7-9F71-552E63D1E6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22942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sz="quarter" idx="10" hasCustomPrompt="1"/>
          </p:nvPr>
        </p:nvSpPr>
        <p:spPr>
          <a:xfrm>
            <a:off x="4751851" y="548680"/>
            <a:ext cx="6913364" cy="4536504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36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inserire </a:t>
            </a:r>
          </a:p>
          <a:p>
            <a:pPr lvl="0"/>
            <a:r>
              <a:rPr lang="it-IT" dirty="0"/>
              <a:t>il titolo della presentazione</a:t>
            </a:r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11" hasCustomPrompt="1"/>
          </p:nvPr>
        </p:nvSpPr>
        <p:spPr>
          <a:xfrm>
            <a:off x="4751917" y="5379814"/>
            <a:ext cx="7008283" cy="425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Nome Cognome</a:t>
            </a:r>
          </a:p>
        </p:txBody>
      </p:sp>
      <p:sp>
        <p:nvSpPr>
          <p:cNvPr id="8" name="Segnaposto testo 7"/>
          <p:cNvSpPr>
            <a:spLocks noGrp="1"/>
          </p:cNvSpPr>
          <p:nvPr>
            <p:ph type="body" sz="quarter" idx="12" hasCustomPrompt="1"/>
          </p:nvPr>
        </p:nvSpPr>
        <p:spPr>
          <a:xfrm>
            <a:off x="4751918" y="5877942"/>
            <a:ext cx="7105649" cy="7914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Dipartimento/Struttura </a:t>
            </a:r>
            <a:r>
              <a:rPr lang="it-IT" dirty="0" err="1"/>
              <a:t>xxxxxx</a:t>
            </a:r>
            <a:r>
              <a:rPr lang="it-IT" dirty="0"/>
              <a:t> </a:t>
            </a:r>
            <a:r>
              <a:rPr lang="it-IT" dirty="0" err="1"/>
              <a:t>xxxxxxxxxxxx</a:t>
            </a:r>
            <a:r>
              <a:rPr lang="it-IT" dirty="0"/>
              <a:t> </a:t>
            </a:r>
            <a:r>
              <a:rPr lang="it-IT" dirty="0" err="1"/>
              <a:t>xxxxxxxx</a:t>
            </a:r>
            <a:r>
              <a:rPr lang="it-IT" dirty="0"/>
              <a:t> </a:t>
            </a:r>
            <a:r>
              <a:rPr lang="it-IT" dirty="0" err="1"/>
              <a:t>xxxxx</a:t>
            </a:r>
            <a:r>
              <a:rPr lang="it-IT" dirty="0"/>
              <a:t> </a:t>
            </a:r>
            <a:r>
              <a:rPr lang="it-IT" dirty="0" err="1"/>
              <a:t>xxxxxxxxxxxxxxxxxxx</a:t>
            </a:r>
            <a:r>
              <a:rPr lang="it-IT" dirty="0"/>
              <a:t> </a:t>
            </a:r>
            <a:r>
              <a:rPr lang="it-IT" dirty="0" err="1"/>
              <a:t>xxxxx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66725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punto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testo 7"/>
          <p:cNvSpPr>
            <a:spLocks noGrp="1"/>
          </p:cNvSpPr>
          <p:nvPr>
            <p:ph type="body" sz="quarter" idx="11" hasCustomPrompt="1"/>
          </p:nvPr>
        </p:nvSpPr>
        <p:spPr>
          <a:xfrm>
            <a:off x="527051" y="1412876"/>
            <a:ext cx="11233149" cy="431949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testo</a:t>
            </a:r>
          </a:p>
        </p:txBody>
      </p:sp>
      <p:sp>
        <p:nvSpPr>
          <p:cNvPr id="10" name="Segnaposto testo 9"/>
          <p:cNvSpPr>
            <a:spLocks noGrp="1"/>
          </p:cNvSpPr>
          <p:nvPr>
            <p:ph type="body" sz="quarter" idx="12" hasCustomPrompt="1"/>
          </p:nvPr>
        </p:nvSpPr>
        <p:spPr>
          <a:xfrm>
            <a:off x="527051" y="1989138"/>
            <a:ext cx="11233149" cy="3960812"/>
          </a:xfrm>
          <a:prstGeom prst="rect">
            <a:avLst/>
          </a:prstGeom>
        </p:spPr>
        <p:txBody>
          <a:bodyPr/>
          <a:lstStyle>
            <a:lvl1pPr marL="285750" indent="-285750">
              <a:buFont typeface="Wingdings" panose="05000000000000000000" pitchFamily="2" charset="2"/>
              <a:buChar char="§"/>
              <a:defRPr sz="1800" baseline="0">
                <a:latin typeface="Century Gothic" panose="020B0502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800">
                <a:latin typeface="Century Gothic" panose="020B0502020202020204" pitchFamily="34" charset="0"/>
              </a:defRPr>
            </a:lvl2pPr>
          </a:lstStyle>
          <a:p>
            <a:pPr lvl="1"/>
            <a:r>
              <a:rPr lang="it-IT" dirty="0"/>
              <a:t>Fare clic per modificare il punto elenco uno</a:t>
            </a:r>
          </a:p>
          <a:p>
            <a:pPr lvl="1"/>
            <a:r>
              <a:rPr lang="it-IT" dirty="0"/>
              <a:t>Fare clic per modificare il punto elenco due</a:t>
            </a:r>
          </a:p>
          <a:p>
            <a:pPr lvl="1"/>
            <a:r>
              <a:rPr lang="it-IT" dirty="0"/>
              <a:t>Fare clic per modificare il punto elenco tre</a:t>
            </a:r>
          </a:p>
          <a:p>
            <a:pPr lvl="1"/>
            <a:r>
              <a:rPr lang="it-IT" dirty="0"/>
              <a:t>Fare clic per modificare il punto elenco quattro</a:t>
            </a:r>
          </a:p>
        </p:txBody>
      </p:sp>
      <p:sp>
        <p:nvSpPr>
          <p:cNvPr id="16" name="Segnaposto testo 7"/>
          <p:cNvSpPr>
            <a:spLocks noGrp="1"/>
          </p:cNvSpPr>
          <p:nvPr>
            <p:ph type="body" sz="quarter" idx="10" hasCustomPrompt="1"/>
          </p:nvPr>
        </p:nvSpPr>
        <p:spPr>
          <a:xfrm>
            <a:off x="527051" y="476674"/>
            <a:ext cx="11233149" cy="64807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buNone/>
              <a:defRPr sz="2400" b="1">
                <a:solidFill>
                  <a:srgbClr val="BD2B0B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titolo della diapositiva</a:t>
            </a:r>
          </a:p>
        </p:txBody>
      </p:sp>
    </p:spTree>
    <p:extLst>
      <p:ext uri="{BB962C8B-B14F-4D97-AF65-F5344CB8AC3E}">
        <p14:creationId xmlns:p14="http://schemas.microsoft.com/office/powerpoint/2010/main" val="3043853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sempl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testo 7"/>
          <p:cNvSpPr>
            <a:spLocks noGrp="1"/>
          </p:cNvSpPr>
          <p:nvPr>
            <p:ph type="body" sz="quarter" idx="10" hasCustomPrompt="1"/>
          </p:nvPr>
        </p:nvSpPr>
        <p:spPr>
          <a:xfrm>
            <a:off x="527051" y="476674"/>
            <a:ext cx="11233149" cy="64807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buNone/>
              <a:defRPr sz="2400" b="1">
                <a:solidFill>
                  <a:srgbClr val="BD2B0B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titolo della diapositiva</a:t>
            </a:r>
          </a:p>
        </p:txBody>
      </p:sp>
      <p:sp>
        <p:nvSpPr>
          <p:cNvPr id="9" name="Segnaposto testo 7"/>
          <p:cNvSpPr>
            <a:spLocks noGrp="1"/>
          </p:cNvSpPr>
          <p:nvPr>
            <p:ph type="body" sz="quarter" idx="11" hasCustomPrompt="1"/>
          </p:nvPr>
        </p:nvSpPr>
        <p:spPr>
          <a:xfrm>
            <a:off x="527051" y="1412875"/>
            <a:ext cx="11233149" cy="4608413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testo</a:t>
            </a:r>
          </a:p>
        </p:txBody>
      </p:sp>
    </p:spTree>
    <p:extLst>
      <p:ext uri="{BB962C8B-B14F-4D97-AF65-F5344CB8AC3E}">
        <p14:creationId xmlns:p14="http://schemas.microsoft.com/office/powerpoint/2010/main" val="3418157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grafico 8"/>
          <p:cNvSpPr>
            <a:spLocks noGrp="1"/>
          </p:cNvSpPr>
          <p:nvPr>
            <p:ph type="chart" sz="quarter" idx="10" hasCustomPrompt="1"/>
          </p:nvPr>
        </p:nvSpPr>
        <p:spPr>
          <a:xfrm>
            <a:off x="911026" y="2781300"/>
            <a:ext cx="10369551" cy="30241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Century Gothic" panose="020B0502020202020204" pitchFamily="34" charset="0"/>
              </a:defRPr>
            </a:lvl1pPr>
          </a:lstStyle>
          <a:p>
            <a:r>
              <a:rPr lang="it-IT" dirty="0"/>
              <a:t>Fare clic sull’icona per inserire un grafico</a:t>
            </a:r>
          </a:p>
        </p:txBody>
      </p:sp>
      <p:sp>
        <p:nvSpPr>
          <p:cNvPr id="11" name="Segnaposto testo 7"/>
          <p:cNvSpPr>
            <a:spLocks noGrp="1"/>
          </p:cNvSpPr>
          <p:nvPr>
            <p:ph type="body" sz="quarter" idx="12" hasCustomPrompt="1"/>
          </p:nvPr>
        </p:nvSpPr>
        <p:spPr>
          <a:xfrm>
            <a:off x="527051" y="1412876"/>
            <a:ext cx="11233149" cy="431949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testo</a:t>
            </a:r>
          </a:p>
        </p:txBody>
      </p:sp>
      <p:sp>
        <p:nvSpPr>
          <p:cNvPr id="6" name="Segnaposto testo 7"/>
          <p:cNvSpPr>
            <a:spLocks noGrp="1"/>
          </p:cNvSpPr>
          <p:nvPr>
            <p:ph type="body" sz="quarter" idx="13" hasCustomPrompt="1"/>
          </p:nvPr>
        </p:nvSpPr>
        <p:spPr>
          <a:xfrm>
            <a:off x="527051" y="476674"/>
            <a:ext cx="11233149" cy="64807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buNone/>
              <a:defRPr sz="2400" b="1">
                <a:solidFill>
                  <a:srgbClr val="BD2B0B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titolo della diapositiva</a:t>
            </a:r>
          </a:p>
        </p:txBody>
      </p:sp>
    </p:spTree>
    <p:extLst>
      <p:ext uri="{BB962C8B-B14F-4D97-AF65-F5344CB8AC3E}">
        <p14:creationId xmlns:p14="http://schemas.microsoft.com/office/powerpoint/2010/main" val="555833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10"/>
          <p:cNvSpPr>
            <a:spLocks noGrp="1"/>
          </p:cNvSpPr>
          <p:nvPr>
            <p:ph type="pic" sz="quarter" idx="10" hasCustomPrompt="1"/>
          </p:nvPr>
        </p:nvSpPr>
        <p:spPr>
          <a:xfrm>
            <a:off x="1534584" y="1700809"/>
            <a:ext cx="9122833" cy="41052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Century Gothic" panose="020B0502020202020204" pitchFamily="34" charset="0"/>
              </a:defRPr>
            </a:lvl1pPr>
          </a:lstStyle>
          <a:p>
            <a:r>
              <a:rPr lang="it-IT" dirty="0"/>
              <a:t>Fare clic sull’icona per inserire un’immagine</a:t>
            </a:r>
          </a:p>
        </p:txBody>
      </p:sp>
      <p:sp>
        <p:nvSpPr>
          <p:cNvPr id="5" name="Segnaposto testo 7"/>
          <p:cNvSpPr>
            <a:spLocks noGrp="1"/>
          </p:cNvSpPr>
          <p:nvPr>
            <p:ph type="body" sz="quarter" idx="11" hasCustomPrompt="1"/>
          </p:nvPr>
        </p:nvSpPr>
        <p:spPr>
          <a:xfrm>
            <a:off x="527051" y="476674"/>
            <a:ext cx="11233149" cy="64807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buNone/>
              <a:defRPr sz="2400" b="1">
                <a:solidFill>
                  <a:srgbClr val="BD2B0B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titolo della diapositiva</a:t>
            </a:r>
          </a:p>
        </p:txBody>
      </p:sp>
    </p:spTree>
    <p:extLst>
      <p:ext uri="{BB962C8B-B14F-4D97-AF65-F5344CB8AC3E}">
        <p14:creationId xmlns:p14="http://schemas.microsoft.com/office/powerpoint/2010/main" val="397025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CHIUS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testo 7"/>
          <p:cNvSpPr>
            <a:spLocks noGrp="1"/>
          </p:cNvSpPr>
          <p:nvPr>
            <p:ph type="body" sz="quarter" idx="10" hasCustomPrompt="1"/>
          </p:nvPr>
        </p:nvSpPr>
        <p:spPr>
          <a:xfrm>
            <a:off x="1487488" y="2780928"/>
            <a:ext cx="9217024" cy="43237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Nome Cognome</a:t>
            </a:r>
          </a:p>
        </p:txBody>
      </p:sp>
      <p:sp>
        <p:nvSpPr>
          <p:cNvPr id="13" name="Segnaposto testo 12"/>
          <p:cNvSpPr>
            <a:spLocks noGrp="1"/>
          </p:cNvSpPr>
          <p:nvPr>
            <p:ph type="body" sz="quarter" idx="11" hasCustomPrompt="1"/>
          </p:nvPr>
        </p:nvSpPr>
        <p:spPr>
          <a:xfrm>
            <a:off x="1439483" y="3573017"/>
            <a:ext cx="9313035" cy="93610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6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Struttura</a:t>
            </a:r>
          </a:p>
        </p:txBody>
      </p:sp>
      <p:sp>
        <p:nvSpPr>
          <p:cNvPr id="16" name="Segnaposto testo 15"/>
          <p:cNvSpPr>
            <a:spLocks noGrp="1"/>
          </p:cNvSpPr>
          <p:nvPr>
            <p:ph type="body" sz="quarter" idx="12" hasCustomPrompt="1"/>
          </p:nvPr>
        </p:nvSpPr>
        <p:spPr>
          <a:xfrm>
            <a:off x="1390651" y="4725144"/>
            <a:ext cx="9410700" cy="144016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300" b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nome.cognome@unibo.it</a:t>
            </a:r>
          </a:p>
          <a:p>
            <a:pPr lvl="0"/>
            <a:r>
              <a:rPr lang="it-IT" dirty="0"/>
              <a:t>051 20 99982</a:t>
            </a:r>
          </a:p>
        </p:txBody>
      </p:sp>
    </p:spTree>
    <p:extLst>
      <p:ext uri="{BB962C8B-B14F-4D97-AF65-F5344CB8AC3E}">
        <p14:creationId xmlns:p14="http://schemas.microsoft.com/office/powerpoint/2010/main" val="4249450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D2B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800"/>
          </a:p>
        </p:txBody>
      </p:sp>
      <p:pic>
        <p:nvPicPr>
          <p:cNvPr id="10" name="Immagin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715" y="1700808"/>
            <a:ext cx="2538989" cy="2538989"/>
          </a:xfrm>
          <a:prstGeom prst="rect">
            <a:avLst/>
          </a:prstGeom>
        </p:spPr>
      </p:pic>
      <p:cxnSp>
        <p:nvCxnSpPr>
          <p:cNvPr id="12" name="Connettore 1 11"/>
          <p:cNvCxnSpPr/>
          <p:nvPr userDrawn="1"/>
        </p:nvCxnSpPr>
        <p:spPr>
          <a:xfrm>
            <a:off x="4367808" y="188640"/>
            <a:ext cx="0" cy="640871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3657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 userDrawn="1"/>
        </p:nvSpPr>
        <p:spPr>
          <a:xfrm>
            <a:off x="8773683" y="6173407"/>
            <a:ext cx="3215680" cy="548680"/>
          </a:xfrm>
          <a:prstGeom prst="rect">
            <a:avLst/>
          </a:prstGeom>
          <a:solidFill>
            <a:srgbClr val="BD2B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800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9416972" y="6165304"/>
            <a:ext cx="2007620" cy="548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652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1" r:id="rId2"/>
    <p:sldLayoutId id="2147483667" r:id="rId3"/>
    <p:sldLayoutId id="2147483669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BD2B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800"/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505" y="116632"/>
            <a:ext cx="2538989" cy="2538989"/>
          </a:xfrm>
          <a:prstGeom prst="rect">
            <a:avLst/>
          </a:prstGeom>
        </p:spPr>
      </p:pic>
      <p:sp>
        <p:nvSpPr>
          <p:cNvPr id="9" name="CasellaDiTesto 8"/>
          <p:cNvSpPr txBox="1"/>
          <p:nvPr userDrawn="1"/>
        </p:nvSpPr>
        <p:spPr>
          <a:xfrm>
            <a:off x="4175787" y="6453336"/>
            <a:ext cx="38404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bg1"/>
                </a:solidFill>
              </a:rPr>
              <a:t>www.unibo.it</a:t>
            </a:r>
          </a:p>
        </p:txBody>
      </p:sp>
    </p:spTree>
    <p:extLst>
      <p:ext uri="{BB962C8B-B14F-4D97-AF65-F5344CB8AC3E}">
        <p14:creationId xmlns:p14="http://schemas.microsoft.com/office/powerpoint/2010/main" val="1868398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ibo.it/sitoweb/federico.tarini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t-IT" dirty="0"/>
              <a:t>Import VAT and customs </a:t>
            </a:r>
            <a:r>
              <a:rPr lang="it-IT" dirty="0" err="1"/>
              <a:t>valuation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sz="quarter" idx="11"/>
          </p:nvPr>
        </p:nvSpPr>
        <p:spPr>
          <a:xfrm>
            <a:off x="4644913" y="6093296"/>
            <a:ext cx="7008283" cy="425450"/>
          </a:xfrm>
        </p:spPr>
        <p:txBody>
          <a:bodyPr/>
          <a:lstStyle/>
          <a:p>
            <a:r>
              <a:rPr lang="it-IT" dirty="0">
                <a:hlinkClick r:id="rId2"/>
              </a:rPr>
              <a:t>Federico Tarini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85230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sz="quarter" idx="11"/>
          </p:nvPr>
        </p:nvSpPr>
        <p:spPr>
          <a:xfrm>
            <a:off x="1439483" y="3140969"/>
            <a:ext cx="9313035" cy="706992"/>
          </a:xfrm>
        </p:spPr>
        <p:txBody>
          <a:bodyPr/>
          <a:lstStyle/>
          <a:p>
            <a:r>
              <a:rPr lang="it-IT" dirty="0"/>
              <a:t>Grazie per l’attenzione! </a:t>
            </a:r>
          </a:p>
        </p:txBody>
      </p:sp>
      <p:sp>
        <p:nvSpPr>
          <p:cNvPr id="5" name="Segnaposto testo 2"/>
          <p:cNvSpPr>
            <a:spLocks noGrp="1"/>
          </p:cNvSpPr>
          <p:nvPr>
            <p:ph type="body" sz="quarter" idx="11"/>
          </p:nvPr>
        </p:nvSpPr>
        <p:spPr bwMode="auto">
          <a:xfrm>
            <a:off x="2207568" y="4221088"/>
            <a:ext cx="7848872" cy="79208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it-IT" sz="1100" dirty="0"/>
              <a:t>I</a:t>
            </a:r>
          </a:p>
          <a:p>
            <a:endParaRPr lang="it-IT" dirty="0"/>
          </a:p>
        </p:txBody>
      </p:sp>
      <p:sp>
        <p:nvSpPr>
          <p:cNvPr id="6" name="Segnaposto testo 3"/>
          <p:cNvSpPr>
            <a:spLocks noGrp="1"/>
          </p:cNvSpPr>
          <p:nvPr>
            <p:ph type="body" sz="quarter" idx="12"/>
          </p:nvPr>
        </p:nvSpPr>
        <p:spPr bwMode="auto">
          <a:xfrm>
            <a:off x="2602991" y="5068722"/>
            <a:ext cx="7058025" cy="79283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it-IT" sz="1100" dirty="0"/>
              <a:t>E-mail federico.tarini2@unibo.it</a:t>
            </a:r>
          </a:p>
        </p:txBody>
      </p:sp>
    </p:spTree>
    <p:extLst>
      <p:ext uri="{BB962C8B-B14F-4D97-AF65-F5344CB8AC3E}">
        <p14:creationId xmlns:p14="http://schemas.microsoft.com/office/powerpoint/2010/main" val="2269412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sz="quarter" idx="11"/>
          </p:nvPr>
        </p:nvSpPr>
        <p:spPr>
          <a:xfrm>
            <a:off x="2927648" y="522427"/>
            <a:ext cx="8726262" cy="5498861"/>
          </a:xfrm>
        </p:spPr>
        <p:txBody>
          <a:bodyPr/>
          <a:lstStyle/>
          <a:p>
            <a:pPr algn="just"/>
            <a:r>
              <a:rPr lang="en-US" b="1" u="sng" dirty="0"/>
              <a:t>Customs Valuation</a:t>
            </a:r>
          </a:p>
          <a:p>
            <a:pPr algn="just"/>
            <a:r>
              <a:rPr lang="en-US" b="1" dirty="0"/>
              <a:t>Article 70 UCC</a:t>
            </a:r>
          </a:p>
          <a:p>
            <a:pPr algn="just"/>
            <a:r>
              <a:rPr lang="en-US" dirty="0"/>
              <a:t>Transaction value</a:t>
            </a:r>
          </a:p>
          <a:p>
            <a:pPr algn="just"/>
            <a:r>
              <a:rPr lang="en-US" dirty="0"/>
              <a:t>Price actually paid or payable when the goods are sold for export to the Union (+ other criteria)</a:t>
            </a:r>
          </a:p>
          <a:p>
            <a:pPr algn="just"/>
            <a:endParaRPr lang="en-US" b="1" dirty="0"/>
          </a:p>
          <a:p>
            <a:pPr algn="just"/>
            <a:r>
              <a:rPr lang="en-US" b="1" u="sng" dirty="0"/>
              <a:t>VAT Taxable amount</a:t>
            </a:r>
          </a:p>
          <a:p>
            <a:pPr algn="just"/>
            <a:r>
              <a:rPr lang="en-US" b="1" dirty="0"/>
              <a:t>Article 85 of the VAT Directive</a:t>
            </a:r>
          </a:p>
          <a:p>
            <a:pPr algn="just"/>
            <a:r>
              <a:rPr lang="en-US" dirty="0"/>
              <a:t>The taxable amount for import VAT </a:t>
            </a:r>
            <a:r>
              <a:rPr lang="en-US" b="1" dirty="0"/>
              <a:t>is the customs value</a:t>
            </a:r>
            <a:r>
              <a:rPr lang="en-US" dirty="0"/>
              <a:t>, plus duties and incidental costs such as transport to the first place of destination.</a:t>
            </a:r>
          </a:p>
        </p:txBody>
      </p:sp>
      <p:grpSp>
        <p:nvGrpSpPr>
          <p:cNvPr id="16" name="Gruppo 15"/>
          <p:cNvGrpSpPr/>
          <p:nvPr/>
        </p:nvGrpSpPr>
        <p:grpSpPr>
          <a:xfrm>
            <a:off x="396700" y="522427"/>
            <a:ext cx="2289960" cy="1373976"/>
            <a:chOff x="3212115" y="809"/>
            <a:chExt cx="2289960" cy="1373976"/>
          </a:xfr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17" name="Rettangolo 16"/>
            <p:cNvSpPr/>
            <p:nvPr/>
          </p:nvSpPr>
          <p:spPr>
            <a:xfrm>
              <a:off x="3212115" y="809"/>
              <a:ext cx="2289960" cy="1373976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18" name="CasellaDiTesto 17"/>
            <p:cNvSpPr txBox="1"/>
            <p:nvPr/>
          </p:nvSpPr>
          <p:spPr>
            <a:xfrm>
              <a:off x="3212115" y="809"/>
              <a:ext cx="2289960" cy="1373976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89000"/>
                  </a:schemeClr>
                </a:gs>
                <a:gs pos="23000">
                  <a:schemeClr val="accent2">
                    <a:lumMod val="89000"/>
                  </a:schemeClr>
                </a:gs>
                <a:gs pos="69000">
                  <a:schemeClr val="accent2">
                    <a:lumMod val="75000"/>
                  </a:schemeClr>
                </a:gs>
                <a:gs pos="97000">
                  <a:schemeClr val="accent2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27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23500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sz="quarter" idx="11"/>
          </p:nvPr>
        </p:nvSpPr>
        <p:spPr>
          <a:xfrm>
            <a:off x="2999656" y="522427"/>
            <a:ext cx="8640960" cy="4974905"/>
          </a:xfrm>
        </p:spPr>
        <p:txBody>
          <a:bodyPr/>
          <a:lstStyle/>
          <a:p>
            <a:r>
              <a:rPr lang="en-US" u="sng" dirty="0"/>
              <a:t>EUCJ, </a:t>
            </a:r>
            <a:r>
              <a:rPr lang="en-US" i="1" u="sng" dirty="0"/>
              <a:t>Case C-116/12 Christodoulou</a:t>
            </a:r>
          </a:p>
          <a:p>
            <a:r>
              <a:rPr lang="en-US" dirty="0"/>
              <a:t>Member States cannot calculate import VAT on a basis other than the customs value. </a:t>
            </a:r>
          </a:p>
          <a:p>
            <a:endParaRPr lang="en-US" dirty="0"/>
          </a:p>
          <a:p>
            <a:r>
              <a:rPr lang="en-US" i="1" u="sng" dirty="0"/>
              <a:t>Case C-529/16 Hamamatsu </a:t>
            </a:r>
            <a:r>
              <a:rPr lang="en-US" u="sng" dirty="0"/>
              <a:t>(transfer pricing adjustments)</a:t>
            </a:r>
          </a:p>
          <a:p>
            <a:r>
              <a:rPr lang="en-US" dirty="0"/>
              <a:t>Retroactive changes to prices agreed between related parties cannot alter the customs value – no relevance also for VAT.</a:t>
            </a:r>
            <a:endParaRPr lang="it-IT" dirty="0"/>
          </a:p>
        </p:txBody>
      </p:sp>
      <p:grpSp>
        <p:nvGrpSpPr>
          <p:cNvPr id="16" name="Gruppo 15"/>
          <p:cNvGrpSpPr/>
          <p:nvPr/>
        </p:nvGrpSpPr>
        <p:grpSpPr>
          <a:xfrm>
            <a:off x="394592" y="522427"/>
            <a:ext cx="2289960" cy="1373976"/>
            <a:chOff x="693158" y="809"/>
            <a:chExt cx="2289960" cy="1373976"/>
          </a:xfrm>
        </p:grpSpPr>
        <p:sp>
          <p:nvSpPr>
            <p:cNvPr id="17" name="Rettangolo 16"/>
            <p:cNvSpPr/>
            <p:nvPr/>
          </p:nvSpPr>
          <p:spPr>
            <a:xfrm>
              <a:off x="693158" y="809"/>
              <a:ext cx="2289960" cy="1373976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89000"/>
                  </a:schemeClr>
                </a:gs>
                <a:gs pos="23000">
                  <a:schemeClr val="accent2">
                    <a:lumMod val="89000"/>
                  </a:schemeClr>
                </a:gs>
                <a:gs pos="69000">
                  <a:schemeClr val="accent2">
                    <a:lumMod val="75000"/>
                  </a:schemeClr>
                </a:gs>
                <a:gs pos="97000">
                  <a:schemeClr val="accent2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18" name="CasellaDiTesto 17"/>
            <p:cNvSpPr txBox="1"/>
            <p:nvPr/>
          </p:nvSpPr>
          <p:spPr>
            <a:xfrm>
              <a:off x="693158" y="809"/>
              <a:ext cx="2289960" cy="13739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2700" kern="1200" dirty="0"/>
                <a:t>Borse di studio e agevolazioni</a:t>
              </a:r>
            </a:p>
          </p:txBody>
        </p:sp>
      </p:grpSp>
      <p:grpSp>
        <p:nvGrpSpPr>
          <p:cNvPr id="11" name="Gruppo 10"/>
          <p:cNvGrpSpPr/>
          <p:nvPr/>
        </p:nvGrpSpPr>
        <p:grpSpPr>
          <a:xfrm>
            <a:off x="395579" y="548528"/>
            <a:ext cx="2288973" cy="1373384"/>
            <a:chOff x="3764223" y="1796"/>
            <a:chExt cx="2288973" cy="1373384"/>
          </a:xfrm>
        </p:grpSpPr>
        <p:sp>
          <p:nvSpPr>
            <p:cNvPr id="13" name="Rettangolo 12"/>
            <p:cNvSpPr/>
            <p:nvPr/>
          </p:nvSpPr>
          <p:spPr>
            <a:xfrm>
              <a:off x="3764223" y="1796"/>
              <a:ext cx="2288973" cy="1373384"/>
            </a:xfrm>
            <a:prstGeom prst="rect">
              <a:avLst/>
            </a:prstGeom>
            <a:gradFill flip="none" rotWithShape="1">
              <a:gsLst>
                <a:gs pos="39836">
                  <a:schemeClr val="accent5">
                    <a:lumMod val="98000"/>
                  </a:schemeClr>
                </a:gs>
                <a:gs pos="0">
                  <a:schemeClr val="accent5"/>
                </a:gs>
                <a:gs pos="23000">
                  <a:schemeClr val="accent5"/>
                </a:gs>
                <a:gs pos="69000">
                  <a:schemeClr val="accent5">
                    <a:lumMod val="81000"/>
                  </a:schemeClr>
                </a:gs>
                <a:gs pos="97000">
                  <a:schemeClr val="accent5">
                    <a:lumMod val="72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14" name="Rettangolo 13"/>
            <p:cNvSpPr/>
            <p:nvPr/>
          </p:nvSpPr>
          <p:spPr>
            <a:xfrm>
              <a:off x="3764223" y="1796"/>
              <a:ext cx="2288973" cy="13733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27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08737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sz="quarter" idx="11"/>
          </p:nvPr>
        </p:nvSpPr>
        <p:spPr>
          <a:xfrm>
            <a:off x="2927648" y="522427"/>
            <a:ext cx="8726262" cy="4608413"/>
          </a:xfrm>
        </p:spPr>
        <p:txBody>
          <a:bodyPr/>
          <a:lstStyle/>
          <a:p>
            <a:r>
              <a:rPr lang="en-US" dirty="0"/>
              <a:t>Customs value is about duties (+ border protection)</a:t>
            </a:r>
          </a:p>
          <a:p>
            <a:endParaRPr lang="en-US" dirty="0"/>
          </a:p>
          <a:p>
            <a:r>
              <a:rPr lang="en-US" dirty="0"/>
              <a:t>Import VAT is about neutrality </a:t>
            </a:r>
          </a:p>
          <a:p>
            <a:endParaRPr lang="en-US" dirty="0"/>
          </a:p>
          <a:p>
            <a:pPr algn="ctr"/>
            <a:r>
              <a:rPr lang="en-US" dirty="0"/>
              <a:t>The two must meet “at the border”.</a:t>
            </a:r>
            <a:endParaRPr lang="it-IT" dirty="0"/>
          </a:p>
          <a:p>
            <a:endParaRPr lang="en-US" dirty="0"/>
          </a:p>
          <a:p>
            <a:r>
              <a:rPr lang="en-US" dirty="0"/>
              <a:t>Gradual convergence. </a:t>
            </a:r>
          </a:p>
          <a:p>
            <a:endParaRPr lang="it-IT" dirty="0"/>
          </a:p>
          <a:p>
            <a:r>
              <a:rPr lang="en-US" dirty="0"/>
              <a:t>Chargeable event (</a:t>
            </a:r>
            <a:r>
              <a:rPr lang="en-US" b="1" dirty="0"/>
              <a:t>Article 70 of the VAT Directive)</a:t>
            </a:r>
            <a:r>
              <a:rPr lang="en-US" dirty="0"/>
              <a:t>: Goods enter the Union and are released for free circulation. </a:t>
            </a:r>
          </a:p>
          <a:p>
            <a:endParaRPr lang="en-US" dirty="0"/>
          </a:p>
          <a:p>
            <a:r>
              <a:rPr lang="en-US" b="1" dirty="0"/>
              <a:t>Case C-7/20 VS</a:t>
            </a:r>
            <a:r>
              <a:rPr lang="en-US" dirty="0"/>
              <a:t>, VAT arises at the frontier. </a:t>
            </a:r>
          </a:p>
          <a:p>
            <a:endParaRPr lang="en-US" dirty="0"/>
          </a:p>
          <a:p>
            <a:r>
              <a:rPr lang="en-US" dirty="0"/>
              <a:t>VAT remains part of the common VAT system, yet functions at the border as if it were a customs duty.</a:t>
            </a:r>
          </a:p>
        </p:txBody>
      </p:sp>
      <p:grpSp>
        <p:nvGrpSpPr>
          <p:cNvPr id="9" name="Gruppo 8"/>
          <p:cNvGrpSpPr/>
          <p:nvPr/>
        </p:nvGrpSpPr>
        <p:grpSpPr>
          <a:xfrm>
            <a:off x="407368" y="620688"/>
            <a:ext cx="2289960" cy="1373976"/>
            <a:chOff x="3212115" y="1603782"/>
            <a:chExt cx="2289960" cy="1373976"/>
          </a:xfrm>
        </p:grpSpPr>
        <p:sp>
          <p:nvSpPr>
            <p:cNvPr id="14" name="Rettangolo 13"/>
            <p:cNvSpPr/>
            <p:nvPr/>
          </p:nvSpPr>
          <p:spPr>
            <a:xfrm>
              <a:off x="3212115" y="1603782"/>
              <a:ext cx="2289960" cy="1373976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89000"/>
                  </a:schemeClr>
                </a:gs>
                <a:gs pos="23000">
                  <a:schemeClr val="accent1">
                    <a:lumMod val="89000"/>
                  </a:schemeClr>
                </a:gs>
                <a:gs pos="69000">
                  <a:schemeClr val="accent1">
                    <a:lumMod val="75000"/>
                  </a:schemeClr>
                </a:gs>
                <a:gs pos="97000">
                  <a:schemeClr val="accent1">
                    <a:lumMod val="7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15" name="CasellaDiTesto 14"/>
            <p:cNvSpPr txBox="1"/>
            <p:nvPr/>
          </p:nvSpPr>
          <p:spPr>
            <a:xfrm>
              <a:off x="3212115" y="1603782"/>
              <a:ext cx="2289960" cy="13739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27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91184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sz="quarter" idx="11"/>
          </p:nvPr>
        </p:nvSpPr>
        <p:spPr>
          <a:xfrm>
            <a:off x="2927648" y="522427"/>
            <a:ext cx="8726262" cy="4608413"/>
          </a:xfrm>
        </p:spPr>
        <p:txBody>
          <a:bodyPr/>
          <a:lstStyle/>
          <a:p>
            <a:r>
              <a:rPr lang="en-US" sz="2000" b="1" dirty="0"/>
              <a:t>E-commerce package of 2021</a:t>
            </a:r>
            <a:r>
              <a:rPr lang="en-US" sz="2000" dirty="0"/>
              <a:t> </a:t>
            </a:r>
          </a:p>
          <a:p>
            <a:r>
              <a:rPr lang="en-US" sz="2000" dirty="0"/>
              <a:t>Abolished the low-value exemption and created the Import One-Stop Shop. </a:t>
            </a:r>
          </a:p>
          <a:p>
            <a:endParaRPr lang="en-US" sz="2000" dirty="0"/>
          </a:p>
          <a:p>
            <a:r>
              <a:rPr lang="en-US" sz="2000" b="1" dirty="0"/>
              <a:t>VAT in the Digital Age (</a:t>
            </a:r>
            <a:r>
              <a:rPr lang="en-US" sz="2000" b="1" dirty="0" err="1"/>
              <a:t>ViDA</a:t>
            </a:r>
            <a:r>
              <a:rPr lang="en-US" sz="2000" b="1" dirty="0"/>
              <a:t>) package</a:t>
            </a:r>
          </a:p>
          <a:p>
            <a:r>
              <a:rPr lang="en-US" sz="2000" dirty="0"/>
              <a:t>Real-time reporting and e-invoicing. </a:t>
            </a:r>
          </a:p>
          <a:p>
            <a:r>
              <a:rPr lang="en-US" sz="2000" dirty="0"/>
              <a:t>Increase focus on VAT a border-based tax</a:t>
            </a:r>
          </a:p>
          <a:p>
            <a:endParaRPr lang="it-IT" sz="2000" dirty="0"/>
          </a:p>
          <a:p>
            <a:r>
              <a:rPr lang="en-US" sz="2000" b="1" dirty="0"/>
              <a:t>Customs Reform proposal</a:t>
            </a:r>
            <a:r>
              <a:rPr lang="en-US" sz="2000" dirty="0"/>
              <a:t> </a:t>
            </a:r>
          </a:p>
          <a:p>
            <a:r>
              <a:rPr lang="en-US" sz="2000" dirty="0"/>
              <a:t>Central EU Customs Data Hub, EU Customs Authority, abolition of the 150-euro threshold, platform liability for both duties and VAT. </a:t>
            </a:r>
            <a:endParaRPr lang="it-IT" sz="2000" dirty="0"/>
          </a:p>
        </p:txBody>
      </p:sp>
      <p:grpSp>
        <p:nvGrpSpPr>
          <p:cNvPr id="11" name="Gruppo 10"/>
          <p:cNvGrpSpPr/>
          <p:nvPr/>
        </p:nvGrpSpPr>
        <p:grpSpPr>
          <a:xfrm>
            <a:off x="394592" y="522427"/>
            <a:ext cx="2289960" cy="1373976"/>
            <a:chOff x="5731072" y="1603782"/>
            <a:chExt cx="2289960" cy="1373976"/>
          </a:xfrm>
          <a:gradFill flip="none" rotWithShape="1">
            <a:gsLst>
              <a:gs pos="0">
                <a:schemeClr val="accent3">
                  <a:lumMod val="89000"/>
                </a:schemeClr>
              </a:gs>
              <a:gs pos="23000">
                <a:schemeClr val="accent3">
                  <a:lumMod val="89000"/>
                </a:schemeClr>
              </a:gs>
              <a:gs pos="69000">
                <a:schemeClr val="accent3">
                  <a:lumMod val="75000"/>
                </a:schemeClr>
              </a:gs>
              <a:gs pos="97000">
                <a:schemeClr val="accent3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12" name="Rettangolo 11"/>
            <p:cNvSpPr/>
            <p:nvPr/>
          </p:nvSpPr>
          <p:spPr>
            <a:xfrm>
              <a:off x="5731072" y="1603782"/>
              <a:ext cx="2289960" cy="1373976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13" name="CasellaDiTesto 12"/>
            <p:cNvSpPr txBox="1"/>
            <p:nvPr/>
          </p:nvSpPr>
          <p:spPr>
            <a:xfrm>
              <a:off x="5731072" y="1603782"/>
              <a:ext cx="2289960" cy="137397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27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91955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sz="quarter" idx="11"/>
          </p:nvPr>
        </p:nvSpPr>
        <p:spPr>
          <a:xfrm>
            <a:off x="2855640" y="522426"/>
            <a:ext cx="8798270" cy="5337231"/>
          </a:xfrm>
        </p:spPr>
        <p:txBody>
          <a:bodyPr/>
          <a:lstStyle/>
          <a:p>
            <a:r>
              <a:rPr lang="en-US" sz="2400" dirty="0"/>
              <a:t>Duties are </a:t>
            </a:r>
            <a:r>
              <a:rPr lang="en-US" sz="2400" b="1" dirty="0"/>
              <a:t>naturally</a:t>
            </a:r>
            <a:r>
              <a:rPr lang="en-US" sz="2400" dirty="0"/>
              <a:t> border taxes. </a:t>
            </a:r>
          </a:p>
          <a:p>
            <a:endParaRPr lang="en-US" sz="2400" dirty="0"/>
          </a:p>
          <a:p>
            <a:r>
              <a:rPr lang="en-US" sz="2400" dirty="0"/>
              <a:t>VAT is theoretically a general consumption tax but pushed more and more toward a </a:t>
            </a:r>
            <a:r>
              <a:rPr lang="en-US" sz="2400" b="1" dirty="0"/>
              <a:t>border duty logic</a:t>
            </a:r>
            <a:r>
              <a:rPr lang="en-US" sz="2400" dirty="0"/>
              <a:t>. </a:t>
            </a:r>
          </a:p>
          <a:p>
            <a:endParaRPr lang="en-US" sz="2400" dirty="0"/>
          </a:p>
          <a:p>
            <a:r>
              <a:rPr lang="en-US" sz="2400" b="1" dirty="0"/>
              <a:t>Case C-187/14 DSV Road: </a:t>
            </a:r>
            <a:r>
              <a:rPr lang="en-US" sz="2400" dirty="0"/>
              <a:t>liability for customs debts was extended beyond the declarant. Now legislation extends the same principle to VAT, shifting its practical enforcement closer to customs law.</a:t>
            </a:r>
            <a:endParaRPr lang="it-IT" sz="2400" dirty="0"/>
          </a:p>
        </p:txBody>
      </p:sp>
      <p:grpSp>
        <p:nvGrpSpPr>
          <p:cNvPr id="11" name="Gruppo 10"/>
          <p:cNvGrpSpPr/>
          <p:nvPr/>
        </p:nvGrpSpPr>
        <p:grpSpPr>
          <a:xfrm>
            <a:off x="394592" y="522426"/>
            <a:ext cx="2289960" cy="1682437"/>
            <a:chOff x="5731072" y="808"/>
            <a:chExt cx="2289960" cy="1682437"/>
          </a:xfrm>
          <a:gradFill flip="none" rotWithShape="1">
            <a:gsLst>
              <a:gs pos="0">
                <a:schemeClr val="accent4">
                  <a:lumMod val="89000"/>
                </a:schemeClr>
              </a:gs>
              <a:gs pos="23000">
                <a:schemeClr val="accent4">
                  <a:lumMod val="89000"/>
                </a:schemeClr>
              </a:gs>
              <a:gs pos="69000">
                <a:schemeClr val="accent4">
                  <a:lumMod val="75000"/>
                </a:schemeClr>
              </a:gs>
              <a:gs pos="97000">
                <a:schemeClr val="accent4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12" name="Rettangolo 11"/>
            <p:cNvSpPr/>
            <p:nvPr/>
          </p:nvSpPr>
          <p:spPr>
            <a:xfrm>
              <a:off x="5731072" y="809"/>
              <a:ext cx="2289960" cy="1373976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13" name="CasellaDiTesto 12"/>
            <p:cNvSpPr txBox="1"/>
            <p:nvPr/>
          </p:nvSpPr>
          <p:spPr>
            <a:xfrm>
              <a:off x="5731072" y="808"/>
              <a:ext cx="2289960" cy="168243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27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11883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sz="quarter" idx="11"/>
          </p:nvPr>
        </p:nvSpPr>
        <p:spPr>
          <a:xfrm>
            <a:off x="2855640" y="522427"/>
            <a:ext cx="8928992" cy="4850789"/>
          </a:xfrm>
        </p:spPr>
        <p:txBody>
          <a:bodyPr/>
          <a:lstStyle/>
          <a:p>
            <a:pPr algn="ctr"/>
            <a:r>
              <a:rPr lang="en-US" sz="2000" dirty="0"/>
              <a:t>Italian perspective</a:t>
            </a:r>
          </a:p>
          <a:p>
            <a:endParaRPr lang="en-US" sz="2000" dirty="0"/>
          </a:p>
          <a:p>
            <a:r>
              <a:rPr lang="en-US" sz="2000" b="1" dirty="0"/>
              <a:t>2024 Customs Reform (Legislative Decree no. 141/2024) </a:t>
            </a:r>
          </a:p>
          <a:p>
            <a:endParaRPr lang="en-US" sz="2000" b="1" dirty="0"/>
          </a:p>
          <a:p>
            <a:pPr algn="ctr"/>
            <a:r>
              <a:rPr lang="en-US" sz="2000" b="1" u="sng" dirty="0"/>
              <a:t>I</a:t>
            </a:r>
            <a:r>
              <a:rPr lang="en-US" sz="2000" u="sng" dirty="0"/>
              <a:t>mport VAT has been explicitly reclassified as a </a:t>
            </a:r>
            <a:r>
              <a:rPr lang="en-US" sz="2000" i="1" u="sng" dirty="0" err="1"/>
              <a:t>diritto</a:t>
            </a:r>
            <a:r>
              <a:rPr lang="en-US" sz="2000" i="1" u="sng" dirty="0"/>
              <a:t> di confine</a:t>
            </a:r>
            <a:r>
              <a:rPr lang="en-US" sz="2000" u="sng" dirty="0"/>
              <a:t> – a border duty. </a:t>
            </a:r>
          </a:p>
          <a:p>
            <a:endParaRPr lang="it-IT" sz="2000" dirty="0"/>
          </a:p>
          <a:p>
            <a:r>
              <a:rPr lang="en-US" sz="2000" dirty="0"/>
              <a:t>extension of the customs representative's liability to VAT debt</a:t>
            </a:r>
          </a:p>
          <a:p>
            <a:endParaRPr lang="en-US" sz="2000" dirty="0"/>
          </a:p>
          <a:p>
            <a:r>
              <a:rPr lang="en-US" sz="2000" dirty="0"/>
              <a:t>extension of guarantees for habitual importers to include VAT</a:t>
            </a:r>
          </a:p>
        </p:txBody>
      </p:sp>
      <p:grpSp>
        <p:nvGrpSpPr>
          <p:cNvPr id="9" name="Gruppo 8"/>
          <p:cNvGrpSpPr/>
          <p:nvPr/>
        </p:nvGrpSpPr>
        <p:grpSpPr>
          <a:xfrm>
            <a:off x="394592" y="522427"/>
            <a:ext cx="2289960" cy="1373976"/>
            <a:chOff x="8250029" y="809"/>
            <a:chExt cx="2289960" cy="1373976"/>
          </a:xfr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14" name="Rettangolo 13"/>
            <p:cNvSpPr/>
            <p:nvPr/>
          </p:nvSpPr>
          <p:spPr>
            <a:xfrm>
              <a:off x="8250029" y="809"/>
              <a:ext cx="2289960" cy="1373976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15" name="CasellaDiTesto 14"/>
            <p:cNvSpPr txBox="1"/>
            <p:nvPr/>
          </p:nvSpPr>
          <p:spPr>
            <a:xfrm>
              <a:off x="8250029" y="809"/>
              <a:ext cx="2289960" cy="137397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27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6007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sz="quarter" idx="11"/>
          </p:nvPr>
        </p:nvSpPr>
        <p:spPr>
          <a:xfrm>
            <a:off x="2927648" y="522427"/>
            <a:ext cx="8726262" cy="4968751"/>
          </a:xfrm>
        </p:spPr>
        <p:txBody>
          <a:bodyPr/>
          <a:lstStyle/>
          <a:p>
            <a:r>
              <a:rPr lang="en-US" sz="2400" dirty="0"/>
              <a:t>VAT Directive: import VAT as part of the common VAT system</a:t>
            </a:r>
          </a:p>
          <a:p>
            <a:endParaRPr lang="en-US" sz="2400" dirty="0"/>
          </a:p>
          <a:p>
            <a:r>
              <a:rPr lang="en-US" sz="2400" dirty="0"/>
              <a:t>Italy: import VAT is anchored to customs legislation</a:t>
            </a:r>
          </a:p>
          <a:p>
            <a:endParaRPr lang="en-US" sz="2400" dirty="0"/>
          </a:p>
          <a:p>
            <a:r>
              <a:rPr lang="en-US" sz="2400" dirty="0"/>
              <a:t>Same direction as EU reform?</a:t>
            </a:r>
          </a:p>
          <a:p>
            <a:r>
              <a:rPr lang="it-IT" sz="2400" dirty="0" err="1"/>
              <a:t>Consequences</a:t>
            </a:r>
            <a:r>
              <a:rPr lang="it-IT" sz="2400" dirty="0"/>
              <a:t> of the </a:t>
            </a:r>
            <a:r>
              <a:rPr lang="it-IT" sz="2400" dirty="0" err="1"/>
              <a:t>converging</a:t>
            </a:r>
            <a:r>
              <a:rPr lang="it-IT" sz="2400" dirty="0"/>
              <a:t> of the systems:</a:t>
            </a:r>
          </a:p>
          <a:p>
            <a:pPr marL="342900" indent="-342900">
              <a:buFontTx/>
              <a:buChar char="-"/>
            </a:pPr>
            <a:r>
              <a:rPr lang="it-IT" sz="2400" dirty="0" err="1"/>
              <a:t>Relevance</a:t>
            </a:r>
            <a:r>
              <a:rPr lang="it-IT" sz="2400" dirty="0"/>
              <a:t> for cash flow and compliance</a:t>
            </a:r>
          </a:p>
          <a:p>
            <a:pPr marL="342900" indent="-342900">
              <a:buFontTx/>
              <a:buChar char="-"/>
            </a:pPr>
            <a:r>
              <a:rPr lang="it-IT" sz="2400" dirty="0"/>
              <a:t>VAT and customs must form a single package</a:t>
            </a:r>
          </a:p>
          <a:p>
            <a:pPr marL="342900" indent="-342900">
              <a:buFontTx/>
              <a:buChar char="-"/>
            </a:pPr>
            <a:r>
              <a:rPr lang="it-IT" sz="2400" dirty="0"/>
              <a:t>Customs </a:t>
            </a:r>
            <a:r>
              <a:rPr lang="it-IT" sz="2400" dirty="0" err="1"/>
              <a:t>reform</a:t>
            </a:r>
            <a:r>
              <a:rPr lang="it-IT" sz="2400" dirty="0"/>
              <a:t> is, in some </a:t>
            </a:r>
            <a:r>
              <a:rPr lang="it-IT" sz="2400" dirty="0" err="1"/>
              <a:t>regard</a:t>
            </a:r>
            <a:r>
              <a:rPr lang="it-IT" sz="2400" dirty="0"/>
              <a:t>, a VAT </a:t>
            </a:r>
            <a:r>
              <a:rPr lang="it-IT" sz="2400" dirty="0" err="1"/>
              <a:t>reform</a:t>
            </a:r>
            <a:endParaRPr lang="it-IT" sz="2400" dirty="0"/>
          </a:p>
        </p:txBody>
      </p:sp>
      <p:grpSp>
        <p:nvGrpSpPr>
          <p:cNvPr id="14" name="Gruppo 13"/>
          <p:cNvGrpSpPr/>
          <p:nvPr/>
        </p:nvGrpSpPr>
        <p:grpSpPr>
          <a:xfrm>
            <a:off x="392111" y="522427"/>
            <a:ext cx="2289960" cy="1373976"/>
            <a:chOff x="8250029" y="1603782"/>
            <a:chExt cx="2289960" cy="1373976"/>
          </a:xfrm>
          <a:gradFill flip="none" rotWithShape="1">
            <a:gsLst>
              <a:gs pos="0">
                <a:schemeClr val="accent3">
                  <a:lumMod val="89000"/>
                </a:schemeClr>
              </a:gs>
              <a:gs pos="23000">
                <a:schemeClr val="accent3">
                  <a:lumMod val="89000"/>
                </a:schemeClr>
              </a:gs>
              <a:gs pos="69000">
                <a:schemeClr val="accent3">
                  <a:lumMod val="75000"/>
                </a:schemeClr>
              </a:gs>
              <a:gs pos="97000">
                <a:schemeClr val="accent3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15" name="Rettangolo 14"/>
            <p:cNvSpPr/>
            <p:nvPr/>
          </p:nvSpPr>
          <p:spPr>
            <a:xfrm>
              <a:off x="8250029" y="1603782"/>
              <a:ext cx="2289960" cy="1373976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18" name="CasellaDiTesto 17"/>
            <p:cNvSpPr txBox="1"/>
            <p:nvPr/>
          </p:nvSpPr>
          <p:spPr>
            <a:xfrm>
              <a:off x="8250029" y="1603782"/>
              <a:ext cx="2289960" cy="137397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27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149703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sz="quarter" idx="11"/>
          </p:nvPr>
        </p:nvSpPr>
        <p:spPr>
          <a:xfrm>
            <a:off x="2927648" y="522427"/>
            <a:ext cx="8726262" cy="4608413"/>
          </a:xfrm>
        </p:spPr>
        <p:txBody>
          <a:bodyPr/>
          <a:lstStyle/>
          <a:p>
            <a:pPr algn="just"/>
            <a:r>
              <a:rPr lang="en-US" sz="2000" dirty="0"/>
              <a:t>Profound integration of customs valuation, import VAT, and digital enforcement. 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dirty="0"/>
              <a:t>Customs valuation and import VAT start from different tax logics.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dirty="0"/>
              <a:t>Protection </a:t>
            </a:r>
            <a:r>
              <a:rPr lang="en-US" sz="2000" dirty="0" err="1"/>
              <a:t>fo</a:t>
            </a:r>
            <a:r>
              <a:rPr lang="en-US" sz="2000" dirty="0"/>
              <a:t> the Union’s market and to implement trade policy Vs. neutral tax on consumption, ensuring revenue without distorting competition. 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dirty="0"/>
              <a:t>Coordination is not only useful but necessary: but not identity. </a:t>
            </a:r>
          </a:p>
        </p:txBody>
      </p:sp>
      <p:grpSp>
        <p:nvGrpSpPr>
          <p:cNvPr id="16" name="Gruppo 15"/>
          <p:cNvGrpSpPr/>
          <p:nvPr/>
        </p:nvGrpSpPr>
        <p:grpSpPr>
          <a:xfrm>
            <a:off x="396700" y="522427"/>
            <a:ext cx="2289960" cy="1373976"/>
            <a:chOff x="3212115" y="809"/>
            <a:chExt cx="2289960" cy="1373976"/>
          </a:xfr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</p:grpSpPr>
        <p:sp>
          <p:nvSpPr>
            <p:cNvPr id="17" name="Rettangolo 16"/>
            <p:cNvSpPr/>
            <p:nvPr/>
          </p:nvSpPr>
          <p:spPr>
            <a:xfrm>
              <a:off x="3212115" y="809"/>
              <a:ext cx="2289960" cy="1373976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18" name="CasellaDiTesto 17"/>
            <p:cNvSpPr txBox="1"/>
            <p:nvPr/>
          </p:nvSpPr>
          <p:spPr>
            <a:xfrm>
              <a:off x="3212115" y="809"/>
              <a:ext cx="2289960" cy="137397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lvl="0" algn="ctr" defTabSz="12001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it-IT" sz="27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12352102"/>
      </p:ext>
    </p:extLst>
  </p:cSld>
  <p:clrMapOvr>
    <a:masterClrMapping/>
  </p:clrMapOvr>
</p:sld>
</file>

<file path=ppt/theme/theme1.xml><?xml version="1.0" encoding="utf-8"?>
<a:theme xmlns:a="http://schemas.openxmlformats.org/drawingml/2006/main" name="COPERTI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b="1" dirty="0" smtClean="0">
            <a:solidFill>
              <a:schemeClr val="bg1"/>
            </a:solidFill>
            <a:latin typeface="Century Gothic" panose="020B050202020202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DIAPOSITIV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HIUSURA">
  <a:themeElements>
    <a:clrScheme name="Personalizzat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EEECE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0C5A350B8B864FA4BB6364DB87AFA5" ma:contentTypeVersion="15" ma:contentTypeDescription="Create a new document." ma:contentTypeScope="" ma:versionID="34d566daff8b0037b426a74a4d7fc681">
  <xsd:schema xmlns:xsd="http://www.w3.org/2001/XMLSchema" xmlns:xs="http://www.w3.org/2001/XMLSchema" xmlns:p="http://schemas.microsoft.com/office/2006/metadata/properties" xmlns:ns3="fe3a730e-302a-4df5-bd37-d9344ad5dd39" xmlns:ns4="59517204-b887-420f-893f-e0f09dd2c946" targetNamespace="http://schemas.microsoft.com/office/2006/metadata/properties" ma:root="true" ma:fieldsID="3f77963689b1713906672c0b2954bae2" ns3:_="" ns4:_="">
    <xsd:import namespace="fe3a730e-302a-4df5-bd37-d9344ad5dd39"/>
    <xsd:import namespace="59517204-b887-420f-893f-e0f09dd2c94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3a730e-302a-4df5-bd37-d9344ad5dd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517204-b887-420f-893f-e0f09dd2c946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e3a730e-302a-4df5-bd37-d9344ad5dd3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205914-E1C6-45D1-B69A-24424D8B67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e3a730e-302a-4df5-bd37-d9344ad5dd39"/>
    <ds:schemaRef ds:uri="59517204-b887-420f-893f-e0f09dd2c9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78921CB-4A39-43FF-9D82-B95650BF5EEB}">
  <ds:schemaRefs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fe3a730e-302a-4df5-bd37-d9344ad5dd39"/>
    <ds:schemaRef ds:uri="http://purl.org/dc/elements/1.1/"/>
    <ds:schemaRef ds:uri="59517204-b887-420f-893f-e0f09dd2c946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F431BF4-003A-420A-9F86-DCB5B4D2A52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1341</TotalTime>
  <Words>498</Words>
  <Application>Microsoft Office PowerPoint</Application>
  <PresentationFormat>Widescreen</PresentationFormat>
  <Paragraphs>71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Gothic</vt:lpstr>
      <vt:lpstr>Wingdings</vt:lpstr>
      <vt:lpstr>COPERTINA</vt:lpstr>
      <vt:lpstr>DIAPOSITIVE</vt:lpstr>
      <vt:lpstr>CHIUSURA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Università di Bologna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Federico Tarini</cp:lastModifiedBy>
  <cp:revision>132</cp:revision>
  <cp:lastPrinted>2021-09-28T14:06:05Z</cp:lastPrinted>
  <dcterms:created xsi:type="dcterms:W3CDTF">2017-11-13T10:11:35Z</dcterms:created>
  <dcterms:modified xsi:type="dcterms:W3CDTF">2025-10-07T07:25:59Z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0x010100E00C5A350B8B864FA4BB6364DB87AFA5</vt:lpwstr>
  </property>
</Properties>
</file>